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38" r:id="rId2"/>
    <p:sldId id="339" r:id="rId3"/>
    <p:sldId id="340" r:id="rId4"/>
    <p:sldId id="348" r:id="rId5"/>
    <p:sldId id="341" r:id="rId6"/>
    <p:sldId id="34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ustavo de los Campo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AD4C0-0FC1-44D9-A720-D776D6428221}" type="datetimeFigureOut">
              <a:rPr lang="en-US" smtClean="0"/>
              <a:pPr/>
              <a:t>8/29/16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BEE2F-8C26-493F-9430-82D1D1B7C6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BEE2F-8C26-493F-9430-82D1D1B7C6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BEE2F-8C26-493F-9430-82D1D1B7C6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BEE2F-8C26-493F-9430-82D1D1B7C6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BEE2F-8C26-493F-9430-82D1D1B7C6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BEE2F-8C26-493F-9430-82D1D1B7C6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11E6-0209-4075-80E7-F5953C8ECEE3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6BB1-E6D9-4EE7-828F-046F7223761D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C580-A780-4D76-B2D1-C34F1DA97DF0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9DDAF-3255-4785-974C-BB4FAF02D67E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AF86-11D1-4E84-BA60-17130236FDAA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670F-7E07-4783-A6F8-B28127B5AF4A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6DD9-688F-48EE-8233-B3B78BDDA63D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4A83-AE34-48B8-B90E-70388FDBF0F7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A3E2-9601-488E-B92B-23013819BD02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1CBD-358A-4E18-86FD-C337233E15F0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4F0D5-901F-4458-A8F8-F062616694B4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84EF-BDBF-448B-906E-D51D4CAF22DC}" type="datetime1">
              <a:rPr lang="en-US" smtClean="0"/>
              <a:pPr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BST 612 Spring,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2BAB3-5553-4DDE-9524-81DE503BA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c@msu.edu" TargetMode="External"/><Relationship Id="rId4" Type="http://schemas.openxmlformats.org/officeDocument/2006/relationships/hyperlink" Target="http://quantgen.github.io" TargetMode="External"/><Relationship Id="rId5" Type="http://schemas.openxmlformats.org/officeDocument/2006/relationships/hyperlink" Target="https://github.com/gdlc/stt46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7.emf"/><Relationship Id="rId14" Type="http://schemas.openxmlformats.org/officeDocument/2006/relationships/package" Target="../embeddings/Microsoft_Word_Document1.docx"/><Relationship Id="rId15" Type="http://schemas.openxmlformats.org/officeDocument/2006/relationships/image" Target="../media/image8.emf"/><Relationship Id="rId16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emf"/><Relationship Id="rId7" Type="http://schemas.openxmlformats.org/officeDocument/2006/relationships/image" Target="../media/image9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5.emf"/><Relationship Id="rId10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2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1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STT 465 (Fall,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2016):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Bayesian Statistical Methods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STT 465, MSU, Fall, </a:t>
            </a:r>
            <a:r>
              <a:rPr lang="en-US" dirty="0" smtClean="0">
                <a:solidFill>
                  <a:schemeClr val="accent1"/>
                </a:solidFill>
              </a:rPr>
              <a:t>2016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990600"/>
            <a:ext cx="8229600" cy="4524315"/>
          </a:xfrm>
          <a:prstGeom prst="rect">
            <a:avLst/>
          </a:prstGeom>
          <a:noFill/>
          <a:ln>
            <a:solidFill>
              <a:srgbClr val="8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Instructor:        	Gustavo de los Campos 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Asoc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. Prof., EPI-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Biostat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&amp; Statistics)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Contact: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gustavoc@msu.edu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Primary office: 909 Fee Rd. Room B637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Websites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quantgen.github.io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Office Hours:  	MW 9:00-10:00 AM (Wells, office TBA)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Course website: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https://github.com/gdlc/stt465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Syllabus: 	see course website for info about the course, pre-requisites, </a:t>
            </a:r>
          </a:p>
          <a:p>
            <a:pPr lvl="3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grading, etc.</a:t>
            </a:r>
          </a:p>
          <a:p>
            <a:pPr lvl="3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3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Pre-requisites, rules, exams &amp; grading policy (see syllabus)</a:t>
            </a:r>
          </a:p>
          <a:p>
            <a:pPr marL="285750" indent="-285750">
              <a:buFont typeface="Symbol" charset="0"/>
              <a:buChar char="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52" y="0"/>
            <a:ext cx="7772400" cy="762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Tentative Schedule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83862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STT 465, MSU, Fall, </a:t>
            </a:r>
            <a:r>
              <a:rPr lang="en-US" dirty="0" smtClean="0">
                <a:solidFill>
                  <a:schemeClr val="accent1"/>
                </a:solidFill>
              </a:rPr>
              <a:t>2016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76200"/>
          </a:xfrm>
          <a:prstGeom prst="line">
            <a:avLst/>
          </a:prstGeom>
          <a:ln w="19050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85800"/>
            <a:ext cx="5321498" cy="57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52" y="0"/>
            <a:ext cx="7772400" cy="762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STT 465, MSU, Fall, </a:t>
            </a:r>
            <a:r>
              <a:rPr lang="en-US" dirty="0" smtClean="0">
                <a:solidFill>
                  <a:schemeClr val="accent1"/>
                </a:solidFill>
              </a:rPr>
              <a:t>2016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76200"/>
          </a:xfrm>
          <a:prstGeom prst="line">
            <a:avLst/>
          </a:prstGeom>
          <a:ln w="19050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" y="990600"/>
            <a:ext cx="8534400" cy="3139321"/>
          </a:xfrm>
          <a:prstGeom prst="rect">
            <a:avLst/>
          </a:prstGeom>
          <a:noFill/>
          <a:ln>
            <a:solidFill>
              <a:srgbClr val="8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charset="0"/>
              <a:buChar char="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Statistical learning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we use data collected on finite number of subjects (sample) to learn about features of the entire population.</a:t>
            </a:r>
          </a:p>
          <a:p>
            <a:pPr marL="285750" indent="-285750">
              <a:buFont typeface="Symbol" charset="0"/>
              <a:buChar char="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Example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Survey N individuals about likely vote in the coming presidential election and make inferences about preferences about the entire population of likely voters.</a:t>
            </a:r>
          </a:p>
          <a:p>
            <a:pPr marL="285750" indent="-285750">
              <a:buFont typeface="Symbol" charset="0"/>
              <a:buChar char="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process of statistical learning</a:t>
            </a:r>
          </a:p>
          <a:p>
            <a:pPr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Data =&gt; Estimates and Measures of Uncertainty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4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52" y="0"/>
            <a:ext cx="7772400" cy="762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Statistical Inference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STT 465, MSU, Fall, </a:t>
            </a:r>
            <a:r>
              <a:rPr lang="en-US" dirty="0" smtClean="0">
                <a:solidFill>
                  <a:schemeClr val="accent1"/>
                </a:solidFill>
              </a:rPr>
              <a:t>2016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76200"/>
          </a:xfrm>
          <a:prstGeom prst="line">
            <a:avLst/>
          </a:prstGeom>
          <a:ln w="19050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" y="990600"/>
            <a:ext cx="8534400" cy="4801315"/>
          </a:xfrm>
          <a:prstGeom prst="rect">
            <a:avLst/>
          </a:prstGeom>
          <a:noFill/>
          <a:ln>
            <a:solidFill>
              <a:srgbClr val="8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Review of basic concepts: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Population   Y={y</a:t>
            </a:r>
            <a:r>
              <a:rPr lang="en-US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,…} (may be finite or infinitely large).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Sample         We collect a sample of size n from the population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baseline="-25000" dirty="0" err="1" smtClean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={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1">
                    <a:lumMod val="75000"/>
                  </a:schemeClr>
                </a:solidFill>
              </a:rPr>
              <a:t>1,…,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baseline="-25000" dirty="0" err="1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	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Estimator:</a:t>
            </a:r>
          </a:p>
          <a:p>
            <a:pPr marL="285750" indent="-285750">
              <a:buFont typeface="Symbol" charset="0"/>
              <a:buChar char="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Inference: we make statements about population parameters based on the sampled 		data.</a:t>
            </a:r>
          </a:p>
          <a:p>
            <a:pPr marL="285750" indent="-285750">
              <a:buFont typeface="Symbol" charset="0"/>
              <a:buChar char="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Symbol" charset="0"/>
              <a:buChar char="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Two approaches: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Classical (frequentist) inference: statements are based on the sampling 	distribution of the estimator over conceptual repeated sampling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Bayesian: statements are conditional on the observed data (the only 	sample we have drawn from the population).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064206"/>
              </p:ext>
            </p:extLst>
          </p:nvPr>
        </p:nvGraphicFramePr>
        <p:xfrm>
          <a:off x="1752600" y="2133600"/>
          <a:ext cx="465221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" name="Equation" r:id="rId4" imgW="368300" imgH="241300" progId="Equation.3">
                  <p:embed/>
                </p:oleObj>
              </mc:Choice>
              <mc:Fallback>
                <p:oleObj name="Equation" r:id="rId4" imgW="368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0" y="2133600"/>
                        <a:ext cx="465221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29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itle 1"/>
          <p:cNvSpPr>
            <a:spLocks noGrp="1"/>
          </p:cNvSpPr>
          <p:nvPr>
            <p:ph type="ctrTitle"/>
          </p:nvPr>
        </p:nvSpPr>
        <p:spPr>
          <a:xfrm>
            <a:off x="76200" y="-76200"/>
            <a:ext cx="8991600" cy="762000"/>
          </a:xfrm>
        </p:spPr>
        <p:txBody>
          <a:bodyPr/>
          <a:lstStyle/>
          <a:p>
            <a:pPr algn="l"/>
            <a:r>
              <a:rPr lang="en-US" sz="2600" dirty="0" err="1" smtClean="0">
                <a:solidFill>
                  <a:srgbClr val="C00000"/>
                </a:solidFill>
                <a:latin typeface="Calibri" charset="0"/>
                <a:cs typeface="Calibri" charset="0"/>
              </a:rPr>
              <a:t>Frequentist</a:t>
            </a:r>
            <a:r>
              <a:rPr lang="en-US" sz="2600" dirty="0" smtClean="0">
                <a:solidFill>
                  <a:srgbClr val="C00000"/>
                </a:solidFill>
                <a:latin typeface="Calibri" charset="0"/>
                <a:cs typeface="Calibri" charset="0"/>
              </a:rPr>
              <a:t> approach</a:t>
            </a:r>
            <a:endParaRPr lang="en-US" sz="2600" dirty="0">
              <a:solidFill>
                <a:srgbClr val="C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09600"/>
            <a:ext cx="8839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81000" y="5291135"/>
            <a:ext cx="5334000" cy="1066800"/>
            <a:chOff x="2209800" y="5410199"/>
            <a:chExt cx="5334000" cy="1066801"/>
          </a:xfrm>
        </p:grpSpPr>
        <p:sp>
          <p:nvSpPr>
            <p:cNvPr id="1060" name="TextBox 11"/>
            <p:cNvSpPr txBox="1">
              <a:spLocks noChangeArrowheads="1"/>
            </p:cNvSpPr>
            <p:nvPr/>
          </p:nvSpPr>
          <p:spPr bwMode="auto">
            <a:xfrm>
              <a:off x="6096000" y="6015038"/>
              <a:ext cx="14478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>
                  <a:solidFill>
                    <a:srgbClr val="800000"/>
                  </a:solidFill>
                </a:rPr>
                <a:t>Variance</a:t>
              </a:r>
            </a:p>
          </p:txBody>
        </p:sp>
        <p:sp>
          <p:nvSpPr>
            <p:cNvPr id="1061" name="TextBox 31"/>
            <p:cNvSpPr txBox="1">
              <a:spLocks noChangeArrowheads="1"/>
            </p:cNvSpPr>
            <p:nvPr/>
          </p:nvSpPr>
          <p:spPr bwMode="auto">
            <a:xfrm>
              <a:off x="2209800" y="6015038"/>
              <a:ext cx="2362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>
                  <a:solidFill>
                    <a:srgbClr val="800000"/>
                  </a:solidFill>
                </a:rPr>
                <a:t>Squared-Bias</a:t>
              </a:r>
            </a:p>
          </p:txBody>
        </p:sp>
        <p:cxnSp>
          <p:nvCxnSpPr>
            <p:cNvPr id="20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3505200" y="5410199"/>
              <a:ext cx="838200" cy="647700"/>
            </a:xfrm>
            <a:prstGeom prst="straightConnector1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 flipV="1">
              <a:off x="6172200" y="5410199"/>
              <a:ext cx="609600" cy="681038"/>
            </a:xfrm>
            <a:prstGeom prst="straightConnector1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733112"/>
              </p:ext>
            </p:extLst>
          </p:nvPr>
        </p:nvGraphicFramePr>
        <p:xfrm>
          <a:off x="381000" y="914400"/>
          <a:ext cx="39084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1" name="Equation" r:id="rId3" imgW="1752600" imgH="266700" progId="Equation.3">
                  <p:embed/>
                </p:oleObj>
              </mc:Choice>
              <mc:Fallback>
                <p:oleObj name="Equation" r:id="rId3" imgW="17526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390842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/>
        </p:nvGraphicFramePr>
        <p:xfrm>
          <a:off x="530225" y="1668463"/>
          <a:ext cx="2517775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2" name="Equation" r:id="rId5" imgW="1206720" imgH="283320" progId="Equation.3">
                  <p:embed/>
                </p:oleObj>
              </mc:Choice>
              <mc:Fallback>
                <p:oleObj name="Equation" r:id="rId5" imgW="1206720" imgH="283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668463"/>
                        <a:ext cx="2517775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334000" y="914400"/>
            <a:ext cx="3429000" cy="3505200"/>
            <a:chOff x="5334000" y="914400"/>
            <a:chExt cx="3429000" cy="3505200"/>
          </a:xfrm>
        </p:grpSpPr>
        <p:pic>
          <p:nvPicPr>
            <p:cNvPr id="1058" name="Picture 7" descr="target-clipart-54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524000"/>
              <a:ext cx="2895600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9" name="TextBox 8"/>
            <p:cNvSpPr txBox="1">
              <a:spLocks noChangeArrowheads="1"/>
            </p:cNvSpPr>
            <p:nvPr/>
          </p:nvSpPr>
          <p:spPr bwMode="auto">
            <a:xfrm>
              <a:off x="5334000" y="914400"/>
              <a:ext cx="3429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00FF"/>
                  </a:solidFill>
                </a:rPr>
                <a:t>Sampling Distribution of Estimates</a:t>
              </a:r>
            </a:p>
          </p:txBody>
        </p:sp>
      </p:grp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6324600" y="31242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400800" y="1676400"/>
            <a:ext cx="1981200" cy="2362200"/>
            <a:chOff x="6324600" y="1905000"/>
            <a:chExt cx="1981200" cy="2362200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629400" y="19050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629400" y="41148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400800" y="28956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7391400" y="34290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7391400" y="24384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8153400" y="33528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6477000" y="35814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772400" y="24384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6324600" y="23622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7467600" y="38862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971800" y="1676400"/>
          <a:ext cx="23860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3" name="Equation" r:id="rId8" imgW="1133640" imgH="283320" progId="Equation.3">
                  <p:embed/>
                </p:oleObj>
              </mc:Choice>
              <mc:Fallback>
                <p:oleObj name="Equation" r:id="rId8" imgW="1133640" imgH="283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76400"/>
                        <a:ext cx="23860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867400" y="3048000"/>
            <a:ext cx="609600" cy="457200"/>
            <a:chOff x="5791200" y="3048000"/>
            <a:chExt cx="609600" cy="4572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019800" y="33528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6019800" y="30480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248400" y="32766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5791200" y="3200400"/>
              <a:ext cx="152400" cy="152400"/>
            </a:xfrm>
            <a:prstGeom prst="ellipse">
              <a:avLst/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7620000" y="26670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14216"/>
              </p:ext>
            </p:extLst>
          </p:nvPr>
        </p:nvGraphicFramePr>
        <p:xfrm>
          <a:off x="533400" y="2743200"/>
          <a:ext cx="24780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Equation" r:id="rId10" imgW="1181100" imgH="317500" progId="Equation.3">
                  <p:embed/>
                </p:oleObj>
              </mc:Choice>
              <mc:Fallback>
                <p:oleObj name="Equation" r:id="rId10" imgW="1181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2478087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577134"/>
              </p:ext>
            </p:extLst>
          </p:nvPr>
        </p:nvGraphicFramePr>
        <p:xfrm>
          <a:off x="550773" y="3517900"/>
          <a:ext cx="2718394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5" name="Equation" r:id="rId12" imgW="1409700" imgH="355600" progId="Equation.3">
                  <p:embed/>
                </p:oleObj>
              </mc:Choice>
              <mc:Fallback>
                <p:oleObj name="Equation" r:id="rId12" imgW="14097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73" y="3517900"/>
                        <a:ext cx="2718394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69877"/>
              </p:ext>
            </p:extLst>
          </p:nvPr>
        </p:nvGraphicFramePr>
        <p:xfrm>
          <a:off x="1143000" y="3289300"/>
          <a:ext cx="6858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Document" r:id="rId14" imgW="6858000" imgH="279400" progId="Word.Document.12">
                  <p:embed/>
                </p:oleObj>
              </mc:Choice>
              <mc:Fallback>
                <p:oleObj name="Document" r:id="rId14" imgW="6858000" imgH="27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3000" y="3289300"/>
                        <a:ext cx="6858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152466" y="4724400"/>
            <a:ext cx="10336245" cy="6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4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5" grpId="0" animBg="1"/>
      <p:bldP spid="4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52" y="0"/>
            <a:ext cx="7772400" cy="762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Bayesian approach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STT 465, MSU, Fall, </a:t>
            </a:r>
            <a:r>
              <a:rPr lang="en-US" dirty="0" smtClean="0">
                <a:solidFill>
                  <a:schemeClr val="accent1"/>
                </a:solidFill>
              </a:rPr>
              <a:t>2016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76200"/>
          </a:xfrm>
          <a:prstGeom prst="line">
            <a:avLst/>
          </a:prstGeom>
          <a:ln w="19050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" y="990600"/>
            <a:ext cx="8534400" cy="5416868"/>
          </a:xfrm>
          <a:prstGeom prst="rect">
            <a:avLst/>
          </a:prstGeom>
          <a:noFill/>
          <a:ln>
            <a:solidFill>
              <a:srgbClr val="8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800000"/>
                </a:solidFill>
              </a:rPr>
              <a:t>			Elements of a Bayesian Model			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(1) Sampling model: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Describes the probability of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data given a set of parameters 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(2) Prior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distribution: describe our beliefs about possible values of the parameters before we observe data.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(3) Posterior distribution: the probability of the parameters given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sample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Describe our beliefs after we observe data.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(4) We arrive at the posterior distribution using Bayes’ Theorem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=  </a:t>
            </a:r>
            <a:r>
              <a:rPr lang="en-US" u="sng" dirty="0" smtClean="0"/>
              <a:t>		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  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p(Y)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752627"/>
              </p:ext>
            </p:extLst>
          </p:nvPr>
        </p:nvGraphicFramePr>
        <p:xfrm>
          <a:off x="7439025" y="2057400"/>
          <a:ext cx="819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" name="Equation" r:id="rId4" imgW="457200" imgH="266700" progId="Equation.3">
                  <p:embed/>
                </p:oleObj>
              </mc:Choice>
              <mc:Fallback>
                <p:oleObj name="Equation" r:id="rId4" imgW="457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39025" y="2057400"/>
                        <a:ext cx="8191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542948"/>
              </p:ext>
            </p:extLst>
          </p:nvPr>
        </p:nvGraphicFramePr>
        <p:xfrm>
          <a:off x="2438400" y="3200400"/>
          <a:ext cx="590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7" name="Equation" r:id="rId6" imgW="330200" imgH="241300" progId="Equation.3">
                  <p:embed/>
                </p:oleObj>
              </mc:Choice>
              <mc:Fallback>
                <p:oleObj name="Equation" r:id="rId6" imgW="330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3200400"/>
                        <a:ext cx="5905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069013"/>
              </p:ext>
            </p:extLst>
          </p:nvPr>
        </p:nvGraphicFramePr>
        <p:xfrm>
          <a:off x="7848600" y="3733800"/>
          <a:ext cx="819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8" name="Equation" r:id="rId8" imgW="457200" imgH="266700" progId="Equation.3">
                  <p:embed/>
                </p:oleObj>
              </mc:Choice>
              <mc:Fallback>
                <p:oleObj name="Equation" r:id="rId8" imgW="457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8600" y="3733800"/>
                        <a:ext cx="8191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442209"/>
              </p:ext>
            </p:extLst>
          </p:nvPr>
        </p:nvGraphicFramePr>
        <p:xfrm>
          <a:off x="2619375" y="5627741"/>
          <a:ext cx="819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Equation" r:id="rId10" imgW="457200" imgH="266700" progId="Equation.3">
                  <p:embed/>
                </p:oleObj>
              </mc:Choice>
              <mc:Fallback>
                <p:oleObj name="Equation" r:id="rId10" imgW="457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19375" y="5627741"/>
                        <a:ext cx="8191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85677"/>
              </p:ext>
            </p:extLst>
          </p:nvPr>
        </p:nvGraphicFramePr>
        <p:xfrm>
          <a:off x="3657600" y="5486400"/>
          <a:ext cx="819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Equation" r:id="rId11" imgW="457200" imgH="266700" progId="Equation.3">
                  <p:embed/>
                </p:oleObj>
              </mc:Choice>
              <mc:Fallback>
                <p:oleObj name="Equation" r:id="rId11" imgW="457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7600" y="5486400"/>
                        <a:ext cx="8191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811671"/>
              </p:ext>
            </p:extLst>
          </p:nvPr>
        </p:nvGraphicFramePr>
        <p:xfrm>
          <a:off x="4400550" y="5512594"/>
          <a:ext cx="590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Equation" r:id="rId12" imgW="330200" imgH="241300" progId="Equation.3">
                  <p:embed/>
                </p:oleObj>
              </mc:Choice>
              <mc:Fallback>
                <p:oleObj name="Equation" r:id="rId12" imgW="330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0550" y="5512594"/>
                        <a:ext cx="5905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625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140</Words>
  <Application>Microsoft Macintosh PowerPoint</Application>
  <PresentationFormat>On-screen Show (4:3)</PresentationFormat>
  <Paragraphs>73</Paragraphs>
  <Slides>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ＭＳ Ｐゴシック</vt:lpstr>
      <vt:lpstr>Symbol</vt:lpstr>
      <vt:lpstr>Times New Roman</vt:lpstr>
      <vt:lpstr>Arial</vt:lpstr>
      <vt:lpstr>Office Theme</vt:lpstr>
      <vt:lpstr>Equation</vt:lpstr>
      <vt:lpstr>Microsoft Word Document</vt:lpstr>
      <vt:lpstr>STT 465 (Fall, 2016): Bayesian Statistical Methods</vt:lpstr>
      <vt:lpstr>Tentative Schedule</vt:lpstr>
      <vt:lpstr>Introduction</vt:lpstr>
      <vt:lpstr>Statistical Inference</vt:lpstr>
      <vt:lpstr>Frequentist approach</vt:lpstr>
      <vt:lpstr>Bayesian approach</vt:lpstr>
    </vt:vector>
  </TitlesOfParts>
  <Manager/>
  <Company>Michigan State University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STT 465</dc:title>
  <dc:subject>Introduction to Bayesian Inference &amp; Bayesian Data Analysis</dc:subject>
  <dc:creator>Gustavo de los Campos</dc:creator>
  <cp:keywords/>
  <dc:description/>
  <cp:lastModifiedBy>Gustavo de los Campos</cp:lastModifiedBy>
  <cp:revision>318</cp:revision>
  <dcterms:created xsi:type="dcterms:W3CDTF">2012-12-12T17:55:05Z</dcterms:created>
  <dcterms:modified xsi:type="dcterms:W3CDTF">2016-08-29T18:58:52Z</dcterms:modified>
  <cp:category/>
</cp:coreProperties>
</file>